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7" r:id="rId4"/>
    <p:sldId id="284" r:id="rId5"/>
    <p:sldId id="286" r:id="rId6"/>
    <p:sldId id="329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09" r:id="rId19"/>
    <p:sldId id="316" r:id="rId20"/>
    <p:sldId id="322" r:id="rId21"/>
    <p:sldId id="328" r:id="rId22"/>
    <p:sldId id="283" r:id="rId23"/>
  </p:sldIdLst>
  <p:sldSz cx="12192000" cy="6858000"/>
  <p:notesSz cx="7010400" cy="9296400"/>
  <p:embeddedFontLst>
    <p:embeddedFont>
      <p:font typeface="Arial Unicode MS" panose="020B0604020202020204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ntium Basic" panose="02000503060000020004"/>
      <p:regular r:id="rId30"/>
      <p:bold r:id="rId31"/>
      <p:italic r:id="rId32"/>
      <p:boldItalic r:id="rId33"/>
    </p:embeddedFont>
    <p:embeddedFont>
      <p:font typeface="Gill Sans" panose="02000000000000000000" pitchFamily="2" charset="0"/>
      <p:regular r:id="rId34"/>
      <p:bold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TIzE2bCZRjm7gBygR3qOumKvi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AEE283-A94F-4F58-A87D-6FDEE235C05E}">
  <a:tblStyle styleId="{86AEE283-A94F-4F58-A87D-6FDEE235C05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75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font" Target="fonts/font2.fntdata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font" Target="fonts/font10.fntdata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font" Target="fonts/font1.fntdata" /><Relationship Id="rId33" Type="http://schemas.openxmlformats.org/officeDocument/2006/relationships/font" Target="fonts/font9.fntdata" /><Relationship Id="rId46" Type="http://customschemas.google.com/relationships/presentationmetadata" Target="meta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notesMaster" Target="notesMasters/notesMaster1.xml" /><Relationship Id="rId32" Type="http://schemas.openxmlformats.org/officeDocument/2006/relationships/font" Target="fonts/font8.fntdata" /><Relationship Id="rId37" Type="http://schemas.openxmlformats.org/officeDocument/2006/relationships/font" Target="fonts/font13.fntdata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font" Target="fonts/font4.fntdata" /><Relationship Id="rId36" Type="http://schemas.openxmlformats.org/officeDocument/2006/relationships/font" Target="fonts/font12.fntdata" /><Relationship Id="rId49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font" Target="fonts/font7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font" Target="fonts/font3.fntdata" /><Relationship Id="rId30" Type="http://schemas.openxmlformats.org/officeDocument/2006/relationships/font" Target="fonts/font6.fntdata" /><Relationship Id="rId35" Type="http://schemas.openxmlformats.org/officeDocument/2006/relationships/font" Target="fonts/font11.fntdata" /><Relationship Id="rId48" Type="http://schemas.openxmlformats.org/officeDocument/2006/relationships/viewProps" Target="view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308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1:notes"/>
          <p:cNvSpPr txBox="1"/>
          <p:nvPr/>
        </p:nvSpPr>
        <p:spPr>
          <a:xfrm>
            <a:off x="3971925" y="8829675"/>
            <a:ext cx="30368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46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0739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5" name="Google Shape;325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 use Production Sharing Agreements</a:t>
            </a:r>
            <a:endParaRPr/>
          </a:p>
        </p:txBody>
      </p:sp>
      <p:sp>
        <p:nvSpPr>
          <p:cNvPr id="326" name="Google Shape;326;p27:notes"/>
          <p:cNvSpPr txBox="1"/>
          <p:nvPr/>
        </p:nvSpPr>
        <p:spPr>
          <a:xfrm>
            <a:off x="3971925" y="8829675"/>
            <a:ext cx="303688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7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257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866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635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04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842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492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25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75" tIns="44575" rIns="89175" bIns="44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32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2" y="2"/>
            <a:ext cx="10515600" cy="205581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9696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437"/>
            <a:ext cx="1846262" cy="189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/>
        </p:nvSpPr>
        <p:spPr>
          <a:xfrm>
            <a:off x="0" y="1027112"/>
            <a:ext cx="12192000" cy="134937"/>
          </a:xfrm>
          <a:prstGeom prst="rect">
            <a:avLst/>
          </a:prstGeom>
          <a:solidFill>
            <a:srgbClr val="2E75B6"/>
          </a:solidFill>
          <a:ln w="127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/>
          <p:cNvSpPr txBox="1"/>
          <p:nvPr/>
        </p:nvSpPr>
        <p:spPr>
          <a:xfrm>
            <a:off x="0" y="6297612"/>
            <a:ext cx="12192000" cy="134937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0"/>
          <p:cNvSpPr txBox="1"/>
          <p:nvPr/>
        </p:nvSpPr>
        <p:spPr>
          <a:xfrm>
            <a:off x="0" y="1166812"/>
            <a:ext cx="12192000" cy="13335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00" y="-63500"/>
            <a:ext cx="1155700" cy="11858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3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6.emf" /><Relationship Id="rId4" Type="http://schemas.openxmlformats.org/officeDocument/2006/relationships/package" Target="../embeddings/Microsoft_Excel_Worksheet1.xlsx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/>
        </p:nvSpPr>
        <p:spPr>
          <a:xfrm>
            <a:off x="0" y="0"/>
            <a:ext cx="12192000" cy="5197475"/>
          </a:xfrm>
          <a:prstGeom prst="rect">
            <a:avLst/>
          </a:prstGeom>
          <a:solidFill>
            <a:srgbClr val="B4C7E7"/>
          </a:solidFill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11762"/>
            <a:ext cx="12192000" cy="181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6076" y="-20637"/>
            <a:ext cx="1952625" cy="22526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0" y="2339975"/>
            <a:ext cx="12192000" cy="296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ahoma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MRADI WA UJENZI WA BOMBA LA MAFUTA GHAFI  (EACOP)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ahoma"/>
              <a:buNone/>
            </a:pPr>
            <a:endParaRPr sz="3200" b="1" i="0" u="none" strike="noStrike" cap="none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ahoma"/>
              <a:buNone/>
            </a:pPr>
            <a:r>
              <a:rPr lang="en-US" sz="3200" b="1" dirty="0" err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Utekelezaji</a:t>
            </a:r>
            <a:r>
              <a:rPr lang="en-US" sz="32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r>
              <a:rPr lang="en-US" sz="32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Fursa</a:t>
            </a:r>
            <a:r>
              <a:rPr lang="en-US" sz="32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za</a:t>
            </a:r>
            <a:r>
              <a:rPr lang="en-US" sz="32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Mradi</a:t>
            </a:r>
            <a:endParaRPr lang="en-US" sz="3200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ahoma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ahoma"/>
              <a:buNone/>
            </a:pPr>
            <a:r>
              <a:rPr lang="en-US" sz="21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Septemba</a:t>
            </a:r>
            <a:r>
              <a:rPr lang="en-US" sz="21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2021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384300" y="942181"/>
            <a:ext cx="11226800" cy="53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SHIRIKA LA MAENDELEO YA PETROLI TANZANIA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ORODHA YA WAKANDARASI WAKUBWA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175" y="1569486"/>
            <a:ext cx="11546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Huduma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Usafirishaji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Kiwanda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(Coating Yard)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Vifaa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Umeme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Mawasiliano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Ulinzi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Mzabuni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Vifaa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Tofauti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Mabomba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Mzabuni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Mabomba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(270,000 tones of 24inch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Urefu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- 18m)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5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Huduma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Zilizowekwa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HGA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kwa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Watanzania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188" y="1609537"/>
            <a:ext cx="11149012" cy="58785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Vifaa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vya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Ujenzi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 </a:t>
            </a: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Usafirishaji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Vyakula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Vinywaji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Hoteli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/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Upishi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Vifaa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vya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Ofisi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Bidhaa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Mafuta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3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4445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Upimaji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Ardhi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indent="4445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Mitambo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Kupakua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Mizigo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4445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Huduma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Ulinzi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indent="4445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Kandarasi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Ujenzi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indent="4445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Huduma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Mawasiliano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indent="4445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arenR" startAt="6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Huduma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Usafi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Mazingira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03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Bidhaa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Zitakazopatikana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Ndani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ya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Nchi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103" r="2103"/>
          <a:stretch/>
        </p:blipFill>
        <p:spPr>
          <a:xfrm>
            <a:off x="6862527" y="1224186"/>
            <a:ext cx="4970352" cy="4946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498" y="1484769"/>
            <a:ext cx="660903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Mafuta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ya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Magari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na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Mitambo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Mchanga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,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Kokoto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na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Kifusi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Nailoni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maalum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za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ujenzi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Lami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Bidhaa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za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Mbao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927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is Rebar? Types and Grades of Steel Reinforcement - How To Guide - The  Constructor">
            <a:extLst>
              <a:ext uri="{FF2B5EF4-FFF2-40B4-BE49-F238E27FC236}">
                <a16:creationId xmlns:a16="http://schemas.microsoft.com/office/drawing/2014/main" id="{4503B6AB-263F-486A-9DB2-D1DEA6CD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37" y="1297589"/>
            <a:ext cx="2174781" cy="16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D0DB88-C1FE-469F-8929-7EF13A2BFE25}"/>
              </a:ext>
            </a:extLst>
          </p:cNvPr>
          <p:cNvSpPr txBox="1">
            <a:spLocks/>
          </p:cNvSpPr>
          <p:nvPr/>
        </p:nvSpPr>
        <p:spPr>
          <a:xfrm>
            <a:off x="118558" y="1395709"/>
            <a:ext cx="7940370" cy="419546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>
              <a:spcBef>
                <a:spcPts val="675"/>
              </a:spcBef>
              <a:buSzPct val="57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1pPr>
            <a:lvl2pPr marL="257175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2pPr>
            <a:lvl3pPr marL="514350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3pPr>
            <a:lvl4pPr marL="771525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4pPr>
            <a:lvl5pPr marL="1028700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b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75103-79A0-46AC-BC5E-0E4CA833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20"/>
          <a:stretch/>
        </p:blipFill>
        <p:spPr>
          <a:xfrm>
            <a:off x="9563918" y="1297589"/>
            <a:ext cx="2455318" cy="16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F1276-B386-4753-915A-8F24F87C7F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582"/>
          <a:stretch/>
        </p:blipFill>
        <p:spPr>
          <a:xfrm>
            <a:off x="9583672" y="2931088"/>
            <a:ext cx="2532127" cy="155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7B0A7-3D55-4FA4-921E-C749D4905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146" y="4486276"/>
            <a:ext cx="2151459" cy="1614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23FF6-BF2C-452C-AC46-6C59283B9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300" y="2931088"/>
            <a:ext cx="2180618" cy="1557585"/>
          </a:xfrm>
          <a:prstGeom prst="rect">
            <a:avLst/>
          </a:prstGeom>
        </p:spPr>
      </p:pic>
      <p:sp>
        <p:nvSpPr>
          <p:cNvPr id="10" name="Google Shape;81;p2"/>
          <p:cNvSpPr txBox="1">
            <a:spLocks noGrp="1"/>
          </p:cNvSpPr>
          <p:nvPr>
            <p:ph type="title"/>
          </p:nvPr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FF"/>
              </a:buClr>
              <a:buSzPts val="3600"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Bidhaa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Zitakazopatikana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Ndani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ya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Nchi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444" y="1511929"/>
            <a:ext cx="6681457" cy="303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Tofali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Nondo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Vifaa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vya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Uzio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Vifaa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vya</a:t>
            </a:r>
            <a:r>
              <a:rPr lang="en-GB" sz="280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rPr>
              <a:t>Jikoni</a:t>
            </a: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  <a:p>
            <a:pPr marL="357188" indent="-357188" algn="just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n-GB" sz="280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79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1;p2"/>
          <p:cNvSpPr txBox="1">
            <a:spLocks noGrp="1"/>
          </p:cNvSpPr>
          <p:nvPr>
            <p:ph type="title"/>
          </p:nvPr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FF"/>
              </a:buClr>
              <a:buSzPts val="3600"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Bidhaa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Zitakazopatikana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Ndani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ya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Nchi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DD0DB88-C1FE-469F-8929-7EF13A2BFE25}"/>
              </a:ext>
            </a:extLst>
          </p:cNvPr>
          <p:cNvSpPr txBox="1">
            <a:spLocks/>
          </p:cNvSpPr>
          <p:nvPr/>
        </p:nvSpPr>
        <p:spPr>
          <a:xfrm>
            <a:off x="349532" y="1832171"/>
            <a:ext cx="8803993" cy="4197153"/>
          </a:xfrm>
          <a:prstGeom prst="rect">
            <a:avLst/>
          </a:prstGeom>
        </p:spPr>
        <p:txBody>
          <a:bodyPr>
            <a:normAutofit/>
          </a:bodyPr>
          <a:lstStyle>
            <a:lvl1pPr marL="128588" indent="-128588">
              <a:spcBef>
                <a:spcPts val="675"/>
              </a:spcBef>
              <a:buSzPct val="57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1pPr>
            <a:lvl2pPr marL="257175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2pPr>
            <a:lvl3pPr marL="514350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3pPr>
            <a:lvl4pPr marL="771525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4pPr>
            <a:lvl5pPr marL="1028700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7188" indent="-357188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Magari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Kubeba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Zege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Sementi</a:t>
            </a:r>
            <a:endParaRPr lang="en-GB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7188" indent="-357188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Magari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kubeba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mchanga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kokoto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kifusi</a:t>
            </a:r>
            <a:endParaRPr lang="en-GB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57188" indent="-357188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Kukodisha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Mitambo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Ujenzi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357188" indent="-357188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Kukodisha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mitambo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ya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kupakia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kupakua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(Cranes)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l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n-GB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2" descr="Products | Twiga Cement, Tanzania Portland Cement Public Limited Company in  Africa">
            <a:extLst>
              <a:ext uri="{FF2B5EF4-FFF2-40B4-BE49-F238E27FC236}">
                <a16:creationId xmlns:a16="http://schemas.microsoft.com/office/drawing/2014/main" id="{A3C13A16-72FE-4C91-97B6-7F2FD28B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59" y="1371458"/>
            <a:ext cx="2572268" cy="1486042"/>
          </a:xfrm>
          <a:prstGeom prst="rect">
            <a:avLst/>
          </a:prstGeom>
          <a:noFill/>
          <a:ln w="127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7A78B6-087C-46E5-A868-032707FF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161" y="2729538"/>
            <a:ext cx="2571839" cy="1714559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12ED33-21AD-461C-BB81-D47304D2D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0" r="26104"/>
          <a:stretch/>
        </p:blipFill>
        <p:spPr>
          <a:xfrm>
            <a:off x="9620160" y="4444096"/>
            <a:ext cx="2571839" cy="1899655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6032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1;p2"/>
          <p:cNvSpPr txBox="1">
            <a:spLocks noGrp="1"/>
          </p:cNvSpPr>
          <p:nvPr>
            <p:ph type="title"/>
          </p:nvPr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FF"/>
              </a:buClr>
              <a:buSzPts val="3600"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Bidhaa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Zitakazopatikana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Ndani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ya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Nchi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DD0DB88-C1FE-469F-8929-7EF13A2BFE25}"/>
              </a:ext>
            </a:extLst>
          </p:cNvPr>
          <p:cNvSpPr txBox="1">
            <a:spLocks/>
          </p:cNvSpPr>
          <p:nvPr/>
        </p:nvSpPr>
        <p:spPr>
          <a:xfrm>
            <a:off x="950913" y="2108586"/>
            <a:ext cx="6013217" cy="3076717"/>
          </a:xfrm>
          <a:prstGeom prst="rect">
            <a:avLst/>
          </a:prstGeom>
        </p:spPr>
        <p:txBody>
          <a:bodyPr>
            <a:normAutofit/>
          </a:bodyPr>
          <a:lstStyle>
            <a:lvl1pPr marL="128588" indent="-128588">
              <a:spcBef>
                <a:spcPts val="675"/>
              </a:spcBef>
              <a:buSzPct val="57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1pPr>
            <a:lvl2pPr marL="257175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2pPr>
            <a:lvl3pPr marL="514350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3pPr>
            <a:lvl4pPr marL="771525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4pPr>
            <a:lvl5pPr marL="1028700">
              <a:spcBef>
                <a:spcPts val="675"/>
              </a:spcBef>
              <a:buSzPct val="100000"/>
              <a:buFont typeface="Trebuchet MS"/>
              <a:buChar char="๏"/>
              <a:defRPr sz="1350" b="1"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675"/>
              </a:spcBef>
              <a:buFont typeface="Trebuchet MS"/>
              <a:defRPr sz="135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47675" indent="-447675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Vifaa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samani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za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ofisi</a:t>
            </a:r>
            <a:r>
              <a:rPr 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GB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47675" indent="-447675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Vifaa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vya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kuwezesha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ujenzi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47675" indent="-447675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Vifaa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vya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kiusalama</a:t>
            </a: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447675" indent="-447675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Generator </a:t>
            </a:r>
            <a:r>
              <a:rPr lang="en-GB" sz="28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ndogo</a:t>
            </a:r>
            <a:endParaRPr lang="en-GB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47675" indent="-447675" algn="l">
              <a:lnSpc>
                <a:spcPct val="120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endParaRPr lang="en-GB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71E4A-8DE0-4FEA-97AA-1FD8ED26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5" y="1328846"/>
            <a:ext cx="3371850" cy="1559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269CE-254B-4056-8F97-BD660068D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2888326"/>
            <a:ext cx="3533775" cy="33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1;p2"/>
          <p:cNvSpPr txBox="1">
            <a:spLocks noGrp="1"/>
          </p:cNvSpPr>
          <p:nvPr>
            <p:ph type="title"/>
          </p:nvPr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Huduma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Usafirishaji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hape 86">
            <a:extLst>
              <a:ext uri="{FF2B5EF4-FFF2-40B4-BE49-F238E27FC236}">
                <a16:creationId xmlns:a16="http://schemas.microsoft.com/office/drawing/2014/main" id="{D8882217-30F1-4955-99FA-A7E238E069DA}"/>
              </a:ext>
            </a:extLst>
          </p:cNvPr>
          <p:cNvSpPr txBox="1">
            <a:spLocks/>
          </p:cNvSpPr>
          <p:nvPr/>
        </p:nvSpPr>
        <p:spPr>
          <a:xfrm>
            <a:off x="-371192" y="1189038"/>
            <a:ext cx="8917663" cy="254171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spcFirstLastPara="1" wrap="square" lIns="34289" tIns="34289" rIns="34289" bIns="34289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04863" lvl="2" indent="-442913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Mitambo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ya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kupakia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na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kupakua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malighafi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(cranes)</a:t>
            </a:r>
          </a:p>
          <a:p>
            <a:pPr marL="804863" lvl="2" indent="-442913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Kutoa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huduma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za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forodha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</a:p>
          <a:p>
            <a:pPr marL="804863" lvl="2" indent="-442913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Kutoa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huduma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za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usimamizi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na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uendeshaji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wa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maghala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Arial"/>
            </a:endParaRPr>
          </a:p>
          <a:p>
            <a:pPr marL="804863" lvl="2" indent="-442913">
              <a:lnSpc>
                <a:spcPct val="150000"/>
              </a:lnSpc>
              <a:buSzPct val="100000"/>
              <a:buFont typeface="+mj-lt"/>
              <a:buAutoNum type="alphaLcParenR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Kutoa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huduma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za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usafirishaji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(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tani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sym typeface="Arial"/>
              </a:rPr>
              <a:t> 40,000t)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3000375"/>
            <a:ext cx="3276600" cy="1840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00" b="31156"/>
          <a:stretch/>
        </p:blipFill>
        <p:spPr>
          <a:xfrm>
            <a:off x="8915400" y="1300022"/>
            <a:ext cx="3276600" cy="18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2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1607915"/>
            <a:ext cx="11963400" cy="397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1073124" lvl="2" indent="-590536">
              <a:buFont typeface="+mj-lt"/>
              <a:buAutoNum type="alphaLcParenR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EACOP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itaandaa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kuwasilisha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EWURA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Mpango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Manunuzi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ndani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siku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90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baada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Maamuzi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Uwekezaji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(FID)</a:t>
            </a:r>
          </a:p>
          <a:p>
            <a:pPr marL="482588" lvl="2"/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073124" lvl="2" indent="-590536">
              <a:buFont typeface="+mj-lt"/>
              <a:buAutoNum type="alphaLcParenR" startAt="2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Uchambuzi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Zabuni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Utatoa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kipaumbele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Watoa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huduma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ndani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nchi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555712" lvl="4" indent="237061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Ajira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Watanzania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555712" lvl="4" indent="237061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Matumizi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Huduma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Bidhaa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zipatikanazo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ndani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nchi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555712" lvl="4" indent="237061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Uwezeshaji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Watanzania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555712" lvl="4" indent="237061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Kuwajengea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ujuzi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uwezo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Watanzania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Google Shape;81;p2"/>
          <p:cNvSpPr txBox="1">
            <a:spLocks/>
          </p:cNvSpPr>
          <p:nvPr/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0000FF"/>
              </a:buClr>
              <a:buSzPts val="3600"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Mpango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wa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Manunuzi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wa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EACOP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87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81474"/>
              </p:ext>
            </p:extLst>
          </p:nvPr>
        </p:nvGraphicFramePr>
        <p:xfrm>
          <a:off x="755985" y="1325512"/>
          <a:ext cx="10125075" cy="49226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77195">
                  <a:extLst>
                    <a:ext uri="{9D8B030D-6E8A-4147-A177-3AD203B41FA5}">
                      <a16:colId xmlns:a16="http://schemas.microsoft.com/office/drawing/2014/main" val="3803918581"/>
                    </a:ext>
                  </a:extLst>
                </a:gridCol>
                <a:gridCol w="1135526">
                  <a:extLst>
                    <a:ext uri="{9D8B030D-6E8A-4147-A177-3AD203B41FA5}">
                      <a16:colId xmlns:a16="http://schemas.microsoft.com/office/drawing/2014/main" val="875620948"/>
                    </a:ext>
                  </a:extLst>
                </a:gridCol>
                <a:gridCol w="3412354">
                  <a:extLst>
                    <a:ext uri="{9D8B030D-6E8A-4147-A177-3AD203B41FA5}">
                      <a16:colId xmlns:a16="http://schemas.microsoft.com/office/drawing/2014/main" val="3315443408"/>
                    </a:ext>
                  </a:extLst>
                </a:gridCol>
              </a:tblGrid>
              <a:tr h="85361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Kiwango</a:t>
                      </a:r>
                      <a:r>
                        <a:rPr lang="en-US" sz="2700" dirty="0"/>
                        <a:t> cha </a:t>
                      </a:r>
                      <a:r>
                        <a:rPr lang="en-US" sz="2700" dirty="0" err="1"/>
                        <a:t>Chini</a:t>
                      </a:r>
                      <a:r>
                        <a:rPr lang="en-US" sz="2700" dirty="0"/>
                        <a:t> cha </a:t>
                      </a:r>
                      <a:r>
                        <a:rPr lang="en-US" sz="2700" dirty="0" err="1"/>
                        <a:t>Makadirio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ya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Ajira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kwa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Watanzania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60513"/>
                  </a:ext>
                </a:extLst>
              </a:tr>
              <a:tr h="853612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/>
                        <a:t>Nafasi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za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Uongozi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/>
                        <a:t>15%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/>
                        <a:t>Kipaumbele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kwa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Watanzania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Wote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4172202"/>
                  </a:ext>
                </a:extLst>
              </a:tr>
              <a:tr h="1002660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/>
                        <a:t>Kazi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za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Kitaalam</a:t>
                      </a:r>
                      <a:r>
                        <a:rPr lang="en-US" sz="2700" baseline="0" dirty="0"/>
                        <a:t>                       </a:t>
                      </a:r>
                      <a:r>
                        <a:rPr lang="en-US" sz="2700" dirty="0"/>
                        <a:t>(Semi Skilled/Skilled)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/>
                        <a:t>30%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/>
                        <a:t>Kipaumbele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kwa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Watanzania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Wote</a:t>
                      </a:r>
                      <a:endParaRPr lang="en-US" sz="2700" dirty="0"/>
                    </a:p>
                    <a:p>
                      <a:pPr algn="l"/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25478503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/>
                        <a:t>Kazi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zisizo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za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Ujuzi</a:t>
                      </a:r>
                      <a:r>
                        <a:rPr lang="en-US" sz="2700" dirty="0"/>
                        <a:t>/</a:t>
                      </a:r>
                      <a:r>
                        <a:rPr lang="en-US" sz="2700" dirty="0" err="1"/>
                        <a:t>Utaalamu</a:t>
                      </a:r>
                      <a:r>
                        <a:rPr lang="en-US" sz="2700" baseline="0" dirty="0"/>
                        <a:t> (Unskilled)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/>
                        <a:t>70%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/>
                        <a:t>Kipaumbele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kwa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Jamii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zinazopitiwa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na</a:t>
                      </a:r>
                      <a:r>
                        <a:rPr lang="en-US" sz="2700" baseline="0" dirty="0"/>
                        <a:t> </a:t>
                      </a:r>
                      <a:r>
                        <a:rPr lang="en-US" sz="2700" baseline="0" dirty="0" err="1"/>
                        <a:t>Bomba</a:t>
                      </a:r>
                      <a:endParaRPr lang="en-US" sz="2700" dirty="0"/>
                    </a:p>
                    <a:p>
                      <a:pPr algn="l"/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61988603"/>
                  </a:ext>
                </a:extLst>
              </a:tr>
            </a:tbl>
          </a:graphicData>
        </a:graphic>
      </p:graphicFrame>
      <p:sp>
        <p:nvSpPr>
          <p:cNvPr id="7" name="Google Shape;81;p2"/>
          <p:cNvSpPr txBox="1">
            <a:spLocks/>
          </p:cNvSpPr>
          <p:nvPr/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0000FF"/>
              </a:buClr>
              <a:buSzPts val="3600"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Fursa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za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Ajira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Mradi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wa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EACOP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9289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7" name="Shape 86"/>
          <p:cNvSpPr/>
          <p:nvPr/>
        </p:nvSpPr>
        <p:spPr>
          <a:xfrm>
            <a:off x="0" y="1352835"/>
            <a:ext cx="12192000" cy="4483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954593" lvl="2" indent="-353475">
              <a:spcAft>
                <a:spcPts val="1600"/>
              </a:spcAft>
              <a:buFont typeface="+mj-lt"/>
              <a:buAutoNum type="alphaLcParenR"/>
            </a:pP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Elimu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kuhusu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utunzaji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Mazingira</a:t>
            </a:r>
            <a:endParaRPr lang="en-GB" sz="2667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54593" lvl="2" indent="-353475">
              <a:spcAft>
                <a:spcPts val="1600"/>
              </a:spcAft>
              <a:buFont typeface="+mj-lt"/>
              <a:buAutoNum type="alphaLcParenR"/>
            </a:pP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Sekta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Ujenzi</a:t>
            </a:r>
            <a:endParaRPr lang="en-GB" sz="2667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54593" lvl="2" indent="-353475">
              <a:spcAft>
                <a:spcPts val="1600"/>
              </a:spcAft>
              <a:buFont typeface="+mj-lt"/>
              <a:buAutoNum type="alphaLcParenR"/>
            </a:pP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Shughuli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Kihandisi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(Civil, Structural and Architectural, Mechanical/pipeline, Electrical)</a:t>
            </a:r>
          </a:p>
          <a:p>
            <a:pPr marL="954593" lvl="2" indent="-353475">
              <a:spcAft>
                <a:spcPts val="1600"/>
              </a:spcAft>
              <a:buFont typeface="+mj-lt"/>
              <a:buAutoNum type="alphaLcParenR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Shughuli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uendeshaji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mitambo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usimamizi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ulinzi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usalama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vituo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954593" lvl="2" indent="-353475">
              <a:spcAft>
                <a:spcPts val="1600"/>
              </a:spcAft>
              <a:buFont typeface="+mj-lt"/>
              <a:buAutoNum type="alphaLcParenR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Uendeshaji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vituo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pampu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kusukuma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mafuta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54593" lvl="2" indent="-353475">
              <a:spcAft>
                <a:spcPts val="1600"/>
              </a:spcAft>
              <a:buFont typeface="+mj-lt"/>
              <a:buAutoNum type="alphaLcParenR"/>
            </a:pP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Mafunzo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kuhusu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vifaa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vya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umeme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Google Shape;81;p2"/>
          <p:cNvSpPr txBox="1">
            <a:spLocks/>
          </p:cNvSpPr>
          <p:nvPr/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0000FF"/>
              </a:buClr>
              <a:buSzPts val="3600"/>
            </a:pP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Mafunzo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Kujengea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Uwezo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Watanzania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36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body" idx="1"/>
          </p:nvPr>
        </p:nvSpPr>
        <p:spPr>
          <a:xfrm>
            <a:off x="1048896" y="1196472"/>
            <a:ext cx="10349794" cy="488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defTabSz="442340">
              <a:lnSpc>
                <a:spcPct val="150000"/>
              </a:lnSpc>
              <a:spcBef>
                <a:spcPts val="1294"/>
              </a:spcBef>
              <a:buSzPct val="100000"/>
              <a:buFont typeface="+mj-lt"/>
              <a:buAutoNum type="arabicPeriod"/>
              <a:defRPr sz="1800" b="0"/>
            </a:pP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Utangulizi</a:t>
            </a:r>
            <a:endParaRPr lang="en-GB" sz="3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defTabSz="442340">
              <a:lnSpc>
                <a:spcPct val="150000"/>
              </a:lnSpc>
              <a:spcBef>
                <a:spcPts val="1294"/>
              </a:spcBef>
              <a:buSzPct val="100000"/>
              <a:buFont typeface="+mj-lt"/>
              <a:buAutoNum type="arabicPeriod"/>
              <a:defRPr sz="1800" b="0"/>
            </a:pP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Mpango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Utekelezaji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Mradi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defTabSz="442340">
              <a:lnSpc>
                <a:spcPct val="150000"/>
              </a:lnSpc>
              <a:spcBef>
                <a:spcPts val="1294"/>
              </a:spcBef>
              <a:buSzPct val="100000"/>
              <a:buFont typeface="+mj-lt"/>
              <a:buAutoNum type="arabicPeriod"/>
              <a:defRPr sz="1800" b="0"/>
            </a:pP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Mahitaji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Manunuzi</a:t>
            </a:r>
            <a:endParaRPr lang="en-GB" sz="3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defTabSz="442340">
              <a:lnSpc>
                <a:spcPct val="150000"/>
              </a:lnSpc>
              <a:spcBef>
                <a:spcPts val="1294"/>
              </a:spcBef>
              <a:buSzPct val="100000"/>
              <a:buFont typeface="+mj-lt"/>
              <a:buAutoNum type="arabicPeriod"/>
              <a:defRPr sz="1800" b="0"/>
            </a:pP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Fursa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GB" sz="3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Mradi</a:t>
            </a:r>
            <a:endParaRPr lang="en-GB" sz="3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defTabSz="442340">
              <a:lnSpc>
                <a:spcPct val="150000"/>
              </a:lnSpc>
              <a:spcBef>
                <a:spcPts val="1294"/>
              </a:spcBef>
              <a:buSzPct val="100000"/>
              <a:buFont typeface="+mj-lt"/>
              <a:buAutoNum type="arabicPeriod"/>
              <a:defRPr sz="1800" b="0"/>
            </a:pPr>
            <a:r>
              <a:rPr lang="en-GB" sz="35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Hitimisho</a:t>
            </a:r>
            <a:endParaRPr lang="en-GB" sz="3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marR="0" lvl="1" indent="-3365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428750" marR="0" lvl="2" indent="-3873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YALIYOMO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7" name="Google Shape;81;p2"/>
          <p:cNvSpPr txBox="1">
            <a:spLocks/>
          </p:cNvSpPr>
          <p:nvPr/>
        </p:nvSpPr>
        <p:spPr>
          <a:xfrm>
            <a:off x="865188" y="250637"/>
            <a:ext cx="113268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rgbClr val="0000FF"/>
              </a:buClr>
              <a:buSzPts val="3600"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HITIMISHO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hape 86"/>
          <p:cNvSpPr/>
          <p:nvPr/>
        </p:nvSpPr>
        <p:spPr>
          <a:xfrm>
            <a:off x="-71717" y="1836929"/>
            <a:ext cx="10614212" cy="34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marL="1058318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Serikali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imedhamiria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dhati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kuetekeleza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mradi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huu</a:t>
            </a:r>
            <a:endParaRPr lang="en-GB" sz="2667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058318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Serikali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kushirikiana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Kampuni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EACOP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inakusudia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kufanya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kongamano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litakalojumuisha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Wakandarasi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jumuiya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Wafanyabiashara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hapa</a:t>
            </a:r>
            <a:r>
              <a:rPr lang="en-GB" sz="2667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nchini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lengo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la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kujadili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kina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fursa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mradi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Wananchi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marL="1058318" lvl="2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TPDC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itaendelea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kutoa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elimu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kwa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Wananchi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kuhusu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mradi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huu</a:t>
            </a:r>
            <a:endParaRPr lang="en-GB" sz="2667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559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"/>
          <p:cNvSpPr txBox="1">
            <a:spLocks noGrp="1"/>
          </p:cNvSpPr>
          <p:nvPr>
            <p:ph type="body" idx="1"/>
          </p:nvPr>
        </p:nvSpPr>
        <p:spPr>
          <a:xfrm>
            <a:off x="188912" y="1300162"/>
            <a:ext cx="11803062" cy="5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0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2F5597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190500" marR="0" lvl="1" indent="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F5597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90500" marR="0" lvl="1" indent="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FF"/>
              </a:buClr>
              <a:buSzPts val="6600"/>
              <a:buFont typeface="Arial"/>
              <a:buNone/>
            </a:pPr>
            <a:r>
              <a:rPr lang="en-US" sz="6600" b="1" i="0" u="none" strike="noStrike" cap="none" dirty="0" err="1">
                <a:solidFill>
                  <a:srgbClr val="0000FF"/>
                </a:solidFill>
                <a:latin typeface="Gentium Basic"/>
                <a:ea typeface="Gentium Basic"/>
                <a:cs typeface="Gentium Basic"/>
                <a:sym typeface="Gentium Basic"/>
              </a:rPr>
              <a:t>Asanteni</a:t>
            </a:r>
            <a:r>
              <a:rPr lang="en-US" sz="6600" b="1" i="0" u="none" strike="noStrike" cap="none" dirty="0">
                <a:solidFill>
                  <a:srgbClr val="0000FF"/>
                </a:solidFill>
                <a:latin typeface="Gentium Basic"/>
                <a:ea typeface="Gentium Basic"/>
                <a:cs typeface="Gentium Basic"/>
                <a:sym typeface="Gentium Basic"/>
              </a:rPr>
              <a:t> </a:t>
            </a:r>
            <a:endParaRPr dirty="0"/>
          </a:p>
        </p:txBody>
      </p:sp>
      <p:sp>
        <p:nvSpPr>
          <p:cNvPr id="329" name="Google Shape;329;p27"/>
          <p:cNvSpPr txBox="1"/>
          <p:nvPr/>
        </p:nvSpPr>
        <p:spPr>
          <a:xfrm>
            <a:off x="2579687" y="300037"/>
            <a:ext cx="7021512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UTANGULIZI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" y="1154723"/>
            <a:ext cx="5234894" cy="4953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106"/>
          <a:stretch/>
        </p:blipFill>
        <p:spPr>
          <a:xfrm>
            <a:off x="5371441" y="1182589"/>
            <a:ext cx="3101999" cy="4744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0280" y="2956560"/>
            <a:ext cx="16001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u="sng" dirty="0"/>
              <a:t>TANZANIA</a:t>
            </a:r>
          </a:p>
          <a:p>
            <a:pPr algn="ctr">
              <a:lnSpc>
                <a:spcPct val="150000"/>
              </a:lnSpc>
            </a:pPr>
            <a:r>
              <a:rPr lang="en-US" sz="1200" b="1" dirty="0" err="1"/>
              <a:t>Urefu</a:t>
            </a:r>
            <a:r>
              <a:rPr lang="en-US" sz="1200" b="1" dirty="0"/>
              <a:t> 1,147KM </a:t>
            </a:r>
          </a:p>
          <a:p>
            <a:pPr algn="ctr">
              <a:lnSpc>
                <a:spcPct val="150000"/>
              </a:lnSpc>
            </a:pPr>
            <a:r>
              <a:rPr lang="en-US" sz="1200" b="1" dirty="0" err="1"/>
              <a:t>Mikoa</a:t>
            </a:r>
            <a:r>
              <a:rPr lang="en-US" sz="1200" b="1" dirty="0"/>
              <a:t> 8</a:t>
            </a:r>
          </a:p>
          <a:p>
            <a:pPr algn="ctr">
              <a:lnSpc>
                <a:spcPct val="150000"/>
              </a:lnSpc>
            </a:pPr>
            <a:r>
              <a:rPr lang="en-US" sz="1200" b="1" dirty="0" err="1"/>
              <a:t>Wilaya</a:t>
            </a:r>
            <a:r>
              <a:rPr lang="en-US" sz="1200" b="1"/>
              <a:t> 24</a:t>
            </a:r>
            <a:endParaRPr lang="en-US" sz="1200" b="1" dirty="0"/>
          </a:p>
          <a:p>
            <a:pPr algn="ctr"/>
            <a:endParaRPr lang="en-US" sz="1200" b="1" dirty="0"/>
          </a:p>
          <a:p>
            <a:pPr algn="ctr">
              <a:lnSpc>
                <a:spcPct val="150000"/>
              </a:lnSpc>
            </a:pPr>
            <a:r>
              <a:rPr lang="en-US" sz="1200" b="1" dirty="0"/>
              <a:t>SINGIDA</a:t>
            </a:r>
          </a:p>
          <a:p>
            <a:pPr algn="ctr">
              <a:lnSpc>
                <a:spcPct val="150000"/>
              </a:lnSpc>
            </a:pPr>
            <a:r>
              <a:rPr lang="en-US" sz="1200" b="1" dirty="0" err="1"/>
              <a:t>Urefu</a:t>
            </a:r>
            <a:r>
              <a:rPr lang="en-US" sz="1200" b="1" dirty="0"/>
              <a:t> 140.9KM</a:t>
            </a:r>
          </a:p>
          <a:p>
            <a:pPr algn="ctr">
              <a:lnSpc>
                <a:spcPct val="150000"/>
              </a:lnSpc>
            </a:pPr>
            <a:r>
              <a:rPr lang="en-US" sz="1200" b="1" dirty="0"/>
              <a:t>DODOMA</a:t>
            </a:r>
          </a:p>
          <a:p>
            <a:pPr algn="ctr">
              <a:lnSpc>
                <a:spcPct val="150000"/>
              </a:lnSpc>
            </a:pPr>
            <a:r>
              <a:rPr lang="en-US" sz="1200" b="1" dirty="0" err="1"/>
              <a:t>Urefu</a:t>
            </a:r>
            <a:r>
              <a:rPr lang="en-US" sz="1200" b="1" dirty="0"/>
              <a:t> </a:t>
            </a:r>
          </a:p>
          <a:p>
            <a:pPr algn="ctr">
              <a:lnSpc>
                <a:spcPct val="150000"/>
              </a:lnSpc>
            </a:pP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47860" y="1303022"/>
            <a:ext cx="244602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WANAHISA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1600" y="1776391"/>
            <a:ext cx="3337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/>
              <a:t>TPDC 15%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UNOC 15%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Total 62%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CNOOC 8%</a:t>
            </a:r>
          </a:p>
          <a:p>
            <a:pPr algn="ctr">
              <a:lnSpc>
                <a:spcPct val="200000"/>
              </a:lnSpc>
            </a:pPr>
            <a:endParaRPr lang="en-US" sz="1100" b="1" dirty="0"/>
          </a:p>
          <a:p>
            <a:pPr algn="ctr">
              <a:lnSpc>
                <a:spcPct val="2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118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-129393"/>
            <a:ext cx="10515600" cy="1005693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Mikoa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Itakayopitiwa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Bomba</a:t>
            </a: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1" y="1315379"/>
            <a:ext cx="6993496" cy="4940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5716" y="1440180"/>
            <a:ext cx="268846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Kagera</a:t>
            </a:r>
            <a:r>
              <a:rPr lang="en-US" sz="3200" dirty="0"/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Geita</a:t>
            </a:r>
            <a:endParaRPr lang="en-US" sz="32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Shinyanga</a:t>
            </a:r>
            <a:endParaRPr lang="en-US" sz="32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Tabora</a:t>
            </a:r>
            <a:endParaRPr lang="en-US" sz="32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Singida</a:t>
            </a:r>
            <a:endParaRPr lang="en-US" sz="32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Dodoma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Manyara</a:t>
            </a:r>
            <a:endParaRPr lang="en-US" sz="32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err="1"/>
              <a:t>Tanga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61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39683"/>
            <a:ext cx="10134600" cy="1310921"/>
          </a:xfrm>
        </p:spPr>
        <p:txBody>
          <a:bodyPr/>
          <a:lstStyle/>
          <a:p>
            <a:r>
              <a:rPr lang="en-US" sz="3600" dirty="0" err="1"/>
              <a:t>Maeneo</a:t>
            </a:r>
            <a:r>
              <a:rPr lang="en-US" sz="3600" dirty="0"/>
              <a:t> </a:t>
            </a:r>
            <a:r>
              <a:rPr lang="en-US" sz="3600" dirty="0" err="1"/>
              <a:t>yanayopitiwa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Bomba</a:t>
            </a:r>
            <a:r>
              <a:rPr lang="en-US" sz="3600" dirty="0"/>
              <a:t> - </a:t>
            </a:r>
            <a:r>
              <a:rPr lang="en-US" sz="3600" dirty="0" err="1"/>
              <a:t>Mkoa</a:t>
            </a:r>
            <a:r>
              <a:rPr lang="en-US" sz="3600" dirty="0"/>
              <a:t> </a:t>
            </a:r>
            <a:r>
              <a:rPr lang="en-US" sz="3600" dirty="0" err="1"/>
              <a:t>wa</a:t>
            </a:r>
            <a:r>
              <a:rPr lang="en-US" sz="3600" dirty="0"/>
              <a:t> </a:t>
            </a:r>
            <a:r>
              <a:rPr lang="en-US" sz="3600" dirty="0" err="1"/>
              <a:t>Singida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" y="3406140"/>
            <a:ext cx="2491740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15" y="2567940"/>
            <a:ext cx="2278485" cy="297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965" y="2038867"/>
            <a:ext cx="2567835" cy="401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122" y="2212426"/>
            <a:ext cx="1856678" cy="358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72242"/>
              </p:ext>
            </p:extLst>
          </p:nvPr>
        </p:nvGraphicFramePr>
        <p:xfrm>
          <a:off x="222161" y="1049066"/>
          <a:ext cx="8200014" cy="530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4829108" imgH="6181878" progId="Excel.Sheet.12">
                  <p:embed/>
                </p:oleObj>
              </mc:Choice>
              <mc:Fallback>
                <p:oleObj name="Worksheet" r:id="rId4" imgW="4829108" imgH="6181878" progId="Excel.Sheet.12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161" y="1049066"/>
                        <a:ext cx="8200014" cy="5307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506100" y="1148576"/>
            <a:ext cx="1724159" cy="49056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Singida</a:t>
            </a:r>
            <a:r>
              <a:rPr lang="en-US" sz="2400" dirty="0"/>
              <a:t> DC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400" dirty="0"/>
              <a:t>Kata 9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err="1"/>
              <a:t>Vijiji</a:t>
            </a:r>
            <a:r>
              <a:rPr lang="en-US" sz="2400" dirty="0"/>
              <a:t> 18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/>
              <a:t>AGI</a:t>
            </a:r>
          </a:p>
          <a:p>
            <a:pPr algn="ctr"/>
            <a:r>
              <a:rPr lang="en-US" sz="2400" dirty="0"/>
              <a:t>MCYP 11</a:t>
            </a:r>
          </a:p>
          <a:p>
            <a:pPr algn="ctr"/>
            <a:r>
              <a:rPr lang="en-US" sz="2400" dirty="0"/>
              <a:t>PS -6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1303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MIKATABA KWA UPANDE WA TANZANIA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98625"/>
              </p:ext>
            </p:extLst>
          </p:nvPr>
        </p:nvGraphicFramePr>
        <p:xfrm>
          <a:off x="4267200" y="1335743"/>
          <a:ext cx="7512424" cy="486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Inter Governmental Agreement (IGA)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Tanzania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Host Government Agreement (HGA)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EACOP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Shareholders Agreement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 (SHA)</a:t>
                      </a:r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Land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 Lease Agreement for Priority Area</a:t>
                      </a:r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Land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 Lease Agreement for Pipeline Corridor </a:t>
                      </a:r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Land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 Lease Agreement for Chongoleani Area</a:t>
                      </a:r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Chongoleani Marine Facility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847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  <a:sym typeface="Calibri"/>
                        </a:rPr>
                        <a:t>Marine User Right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554188"/>
            <a:ext cx="3931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err="1"/>
              <a:t>Mpaka</a:t>
            </a:r>
            <a:r>
              <a:rPr lang="en-US" sz="3200" b="1" dirty="0"/>
              <a:t> </a:t>
            </a:r>
            <a:r>
              <a:rPr lang="en-US" sz="3200" b="1" dirty="0" err="1"/>
              <a:t>sasa</a:t>
            </a:r>
            <a:r>
              <a:rPr lang="en-US" sz="3200" b="1" dirty="0"/>
              <a:t> </a:t>
            </a:r>
            <a:r>
              <a:rPr lang="en-US" sz="3200" b="1" dirty="0" err="1"/>
              <a:t>Serikali</a:t>
            </a:r>
            <a:r>
              <a:rPr lang="en-US" sz="3200" b="1" dirty="0"/>
              <a:t> </a:t>
            </a:r>
            <a:r>
              <a:rPr lang="en-US" sz="3200" b="1" dirty="0" err="1"/>
              <a:t>ya</a:t>
            </a:r>
            <a:r>
              <a:rPr lang="en-US" sz="3200" b="1" dirty="0"/>
              <a:t> Tanzania </a:t>
            </a:r>
            <a:r>
              <a:rPr lang="en-US" sz="3200" b="1" dirty="0" err="1"/>
              <a:t>ina</a:t>
            </a:r>
            <a:r>
              <a:rPr lang="en-US" sz="3200" b="1" dirty="0"/>
              <a:t> </a:t>
            </a:r>
            <a:r>
              <a:rPr lang="en-US" sz="3200" b="1" dirty="0" err="1"/>
              <a:t>mikataba</a:t>
            </a:r>
            <a:r>
              <a:rPr lang="en-US" sz="3200" b="1" dirty="0"/>
              <a:t> 8 </a:t>
            </a:r>
            <a:r>
              <a:rPr lang="en-US" sz="3200" b="1" dirty="0" err="1"/>
              <a:t>kwenye</a:t>
            </a:r>
            <a:r>
              <a:rPr lang="en-US" sz="3200" b="1" dirty="0"/>
              <a:t> </a:t>
            </a:r>
            <a:r>
              <a:rPr lang="en-US" sz="3200" b="1" dirty="0" err="1"/>
              <a:t>mradi</a:t>
            </a:r>
            <a:r>
              <a:rPr lang="en-US" sz="3200" b="1" dirty="0"/>
              <a:t> </a:t>
            </a:r>
            <a:r>
              <a:rPr lang="en-US" sz="3200" b="1" dirty="0" err="1"/>
              <a:t>wa</a:t>
            </a:r>
            <a:r>
              <a:rPr lang="en-US" sz="3200" b="1" dirty="0"/>
              <a:t> EACOP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17579" y="3311507"/>
            <a:ext cx="1281953" cy="519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MPANGO WA UTEKELEZAJI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" y="1274651"/>
            <a:ext cx="7672370" cy="5081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0050" y="2466975"/>
            <a:ext cx="407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Miezi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36</a:t>
            </a:r>
          </a:p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baada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FID)</a:t>
            </a:r>
          </a:p>
        </p:txBody>
      </p:sp>
    </p:spTree>
    <p:extLst>
      <p:ext uri="{BB962C8B-B14F-4D97-AF65-F5344CB8AC3E}">
        <p14:creationId xmlns:p14="http://schemas.microsoft.com/office/powerpoint/2010/main" val="315519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MAHITAJI NA MANUNUZI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75" y="1203189"/>
            <a:ext cx="7952125" cy="51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1093787" y="119062"/>
            <a:ext cx="10260012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Gill Sans"/>
              <a:buNone/>
            </a:pPr>
            <a:r>
              <a:rPr lang="en-US" sz="3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/>
              </a:rPr>
              <a:t>ORODHA WA WAKANDARASI WAKUBWA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466850"/>
            <a:ext cx="1234439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EACOP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itafanya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Manunuzi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kuwapata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Wakubwa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Wafuatao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Usanifu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Ununuzi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Usimamizi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(EPCM)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Bomba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Pampu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Vituo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Kupunguza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Kasi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Kituo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Kuhifadhi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Mafuta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Chongoleani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Matenki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Chongoleani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Mkandarasi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Ujenzi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Chongoleani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Urefu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Kilomita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448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712</Words>
  <Application>Microsoft Office PowerPoint</Application>
  <PresentationFormat>Widescreen</PresentationFormat>
  <Paragraphs>183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2_Office Theme</vt:lpstr>
      <vt:lpstr>PowerPoint Presentation</vt:lpstr>
      <vt:lpstr>YALIYOMO </vt:lpstr>
      <vt:lpstr>UTANGULIZI </vt:lpstr>
      <vt:lpstr>Mikoa Itakayopitiwa na Bomba </vt:lpstr>
      <vt:lpstr>Maeneo yanayopitiwa na Bomba - Mkoa wa Singida</vt:lpstr>
      <vt:lpstr>MIKATABA KWA UPANDE WA TANZANIA</vt:lpstr>
      <vt:lpstr>MPANGO WA UTEKELEZAJI</vt:lpstr>
      <vt:lpstr>MAHITAJI NA MANUNUZI</vt:lpstr>
      <vt:lpstr>ORODHA WA WAKANDARASI WAKUBWA</vt:lpstr>
      <vt:lpstr>ORODHA YA WAKANDARASI WAKUBWA</vt:lpstr>
      <vt:lpstr>Huduma Zilizowekwa na HGA kwa Watanzania </vt:lpstr>
      <vt:lpstr>Bidhaa Zitakazopatikana Ndani ya Nchi</vt:lpstr>
      <vt:lpstr>Bidhaa Zitakazopatikana Ndani ya Nchi</vt:lpstr>
      <vt:lpstr>Bidhaa Zitakazopatikana Ndani ya Nchi</vt:lpstr>
      <vt:lpstr>Bidhaa Zitakazopatikana Ndani ya Nchi</vt:lpstr>
      <vt:lpstr>Huduma za Usafirishaji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Wellington Hudson</dc:creator>
  <cp:lastModifiedBy>Shaban Kimaro</cp:lastModifiedBy>
  <cp:revision>63</cp:revision>
  <dcterms:modified xsi:type="dcterms:W3CDTF">2021-09-27T18:34:06Z</dcterms:modified>
</cp:coreProperties>
</file>